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 id="2147483684" r:id="rId2"/>
  </p:sldMasterIdLst>
  <p:notesMasterIdLst>
    <p:notesMasterId r:id="rId9"/>
  </p:notesMasterIdLst>
  <p:sldIdLst>
    <p:sldId id="275" r:id="rId3"/>
    <p:sldId id="276" r:id="rId4"/>
    <p:sldId id="281" r:id="rId5"/>
    <p:sldId id="278" r:id="rId6"/>
    <p:sldId id="280" r:id="rId7"/>
    <p:sldId id="27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2" autoAdjust="0"/>
    <p:restoredTop sz="66157" autoAdjust="0"/>
  </p:normalViewPr>
  <p:slideViewPr>
    <p:cSldViewPr snapToGrid="0">
      <p:cViewPr varScale="1">
        <p:scale>
          <a:sx n="57" d="100"/>
          <a:sy n="57" d="100"/>
        </p:scale>
        <p:origin x="134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ODOT 2021 Construction Dollars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Sheet1!$B$1</c:f>
              <c:strCache>
                <c:ptCount val="1"/>
                <c:pt idx="0">
                  <c:v>ODOT Let</c:v>
                </c:pt>
              </c:strCache>
            </c:strRef>
          </c:tx>
          <c:spPr>
            <a:solidFill>
              <a:schemeClr val="accent2"/>
            </a:solidFill>
            <a:ln w="19050">
              <a:solidFill>
                <a:schemeClr val="lt1"/>
              </a:solidFill>
            </a:ln>
            <a:effectLst/>
          </c:spPr>
          <c:invertIfNegative val="0"/>
          <c:dPt>
            <c:idx val="0"/>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1-7BDB-4AA2-8E7B-B74FF5409F06}"/>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7BDB-4AA2-8E7B-B74FF5409F06}"/>
              </c:ext>
            </c:extLst>
          </c:dPt>
          <c:dPt>
            <c:idx val="2"/>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5-7BDB-4AA2-8E7B-B74FF5409F06}"/>
              </c:ext>
            </c:extLst>
          </c:dPt>
          <c:dPt>
            <c:idx val="3"/>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7-7BDB-4AA2-8E7B-B74FF5409F06}"/>
              </c:ext>
            </c:extLst>
          </c:dPt>
          <c:dPt>
            <c:idx val="4"/>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9-7BDB-4AA2-8E7B-B74FF5409F06}"/>
              </c:ext>
            </c:extLst>
          </c:dPt>
          <c:dPt>
            <c:idx val="5"/>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B-7BDB-4AA2-8E7B-B74FF5409F06}"/>
              </c:ext>
            </c:extLst>
          </c:dPt>
          <c:dPt>
            <c:idx val="6"/>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D-7BDB-4AA2-8E7B-B74FF5409F06}"/>
              </c:ext>
            </c:extLst>
          </c:dPt>
          <c:dPt>
            <c:idx val="7"/>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F-7BDB-4AA2-8E7B-B74FF5409F06}"/>
              </c:ext>
            </c:extLst>
          </c:dPt>
          <c:dPt>
            <c:idx val="8"/>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11-7BDB-4AA2-8E7B-B74FF5409F06}"/>
              </c:ext>
            </c:extLst>
          </c:dPt>
          <c:dPt>
            <c:idx val="9"/>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13-7BDB-4AA2-8E7B-B74FF5409F06}"/>
              </c:ext>
            </c:extLst>
          </c:dPt>
          <c:dPt>
            <c:idx val="10"/>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15-7BDB-4AA2-8E7B-B74FF5409F06}"/>
              </c:ext>
            </c:extLst>
          </c:dPt>
          <c:dPt>
            <c:idx val="1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17-7BDB-4AA2-8E7B-B74FF5409F06}"/>
              </c:ext>
            </c:extLst>
          </c:dPt>
          <c:val>
            <c:numRef>
              <c:f>Sheet1!$B$2:$B$13</c:f>
              <c:numCache>
                <c:formatCode>"$"#,##0.00</c:formatCode>
                <c:ptCount val="12"/>
                <c:pt idx="0">
                  <c:v>52355013.479999997</c:v>
                </c:pt>
                <c:pt idx="1">
                  <c:v>169961993.75999999</c:v>
                </c:pt>
                <c:pt idx="2">
                  <c:v>112920800.68000001</c:v>
                </c:pt>
                <c:pt idx="3">
                  <c:v>174441064.94999999</c:v>
                </c:pt>
                <c:pt idx="4">
                  <c:v>83513480.480000004</c:v>
                </c:pt>
                <c:pt idx="5">
                  <c:v>166892067.22999999</c:v>
                </c:pt>
                <c:pt idx="6">
                  <c:v>114700749.39</c:v>
                </c:pt>
                <c:pt idx="7">
                  <c:v>164855629.12</c:v>
                </c:pt>
                <c:pt idx="8">
                  <c:v>59394414.25</c:v>
                </c:pt>
                <c:pt idx="9">
                  <c:v>83624917.909999996</c:v>
                </c:pt>
                <c:pt idx="10">
                  <c:v>70748944.980000004</c:v>
                </c:pt>
                <c:pt idx="11">
                  <c:v>208896588.16999999</c:v>
                </c:pt>
              </c:numCache>
            </c:numRef>
          </c:val>
          <c:extLst>
            <c:ext xmlns:c16="http://schemas.microsoft.com/office/drawing/2014/chart" uri="{C3380CC4-5D6E-409C-BE32-E72D297353CC}">
              <c16:uniqueId val="{00000018-7BDB-4AA2-8E7B-B74FF5409F06}"/>
            </c:ext>
          </c:extLst>
        </c:ser>
        <c:ser>
          <c:idx val="0"/>
          <c:order val="1"/>
          <c:tx>
            <c:strRef>
              <c:f>Sheet1!$C$1</c:f>
              <c:strCache>
                <c:ptCount val="1"/>
                <c:pt idx="0">
                  <c:v>Local Let</c:v>
                </c:pt>
              </c:strCache>
            </c:strRef>
          </c:tx>
          <c:spPr>
            <a:solidFill>
              <a:schemeClr val="accent1"/>
            </a:solidFill>
            <a:ln w="19050">
              <a:solidFill>
                <a:schemeClr val="lt1"/>
              </a:solidFill>
            </a:ln>
            <a:effectLst/>
          </c:spPr>
          <c:invertIfNegative val="0"/>
          <c:val>
            <c:numRef>
              <c:f>Sheet1!$C$2:$C$13</c:f>
              <c:numCache>
                <c:formatCode>"$"#,##0.00</c:formatCode>
                <c:ptCount val="12"/>
                <c:pt idx="0">
                  <c:v>4126190.4124999996</c:v>
                </c:pt>
                <c:pt idx="1">
                  <c:v>19100373.649999999</c:v>
                </c:pt>
                <c:pt idx="2">
                  <c:v>15527284.124999996</c:v>
                </c:pt>
                <c:pt idx="3">
                  <c:v>45278161.475000009</c:v>
                </c:pt>
                <c:pt idx="4">
                  <c:v>7998766.0875000004</c:v>
                </c:pt>
                <c:pt idx="5">
                  <c:v>31491558.900000002</c:v>
                </c:pt>
                <c:pt idx="6">
                  <c:v>31309405.825000014</c:v>
                </c:pt>
                <c:pt idx="7">
                  <c:v>50657933.424999975</c:v>
                </c:pt>
                <c:pt idx="8">
                  <c:v>780456.125</c:v>
                </c:pt>
                <c:pt idx="9">
                  <c:v>10279013.024999999</c:v>
                </c:pt>
                <c:pt idx="10">
                  <c:v>6804827.0499999998</c:v>
                </c:pt>
                <c:pt idx="11">
                  <c:v>27657666.450000007</c:v>
                </c:pt>
              </c:numCache>
            </c:numRef>
          </c:val>
          <c:extLst>
            <c:ext xmlns:c16="http://schemas.microsoft.com/office/drawing/2014/chart" uri="{C3380CC4-5D6E-409C-BE32-E72D297353CC}">
              <c16:uniqueId val="{00000019-7BDB-4AA2-8E7B-B74FF5409F06}"/>
            </c:ext>
          </c:extLst>
        </c:ser>
        <c:dLbls>
          <c:showLegendKey val="0"/>
          <c:showVal val="0"/>
          <c:showCatName val="0"/>
          <c:showSerName val="0"/>
          <c:showPercent val="0"/>
          <c:showBubbleSize val="0"/>
        </c:dLbls>
        <c:gapWidth val="150"/>
        <c:axId val="383102040"/>
        <c:axId val="383101384"/>
      </c:barChart>
      <c:catAx>
        <c:axId val="3831020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101384"/>
        <c:crosses val="autoZero"/>
        <c:auto val="1"/>
        <c:lblAlgn val="ctr"/>
        <c:lblOffset val="100"/>
        <c:noMultiLvlLbl val="0"/>
      </c:catAx>
      <c:valAx>
        <c:axId val="383101384"/>
        <c:scaling>
          <c:orientation val="minMax"/>
          <c:max val="210000000"/>
          <c:min val="0"/>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10204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96C65-5E25-44CE-8E50-A782DEF72855}" type="datetimeFigureOut">
              <a:rPr lang="en-US" smtClean="0"/>
              <a:t>2/28/2022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D55FC-75F0-4E57-AC18-AB48FE0C463F}" type="slidenum">
              <a:rPr lang="en-US" smtClean="0"/>
              <a:t>‹#›</a:t>
            </a:fld>
            <a:endParaRPr lang="en-US"/>
          </a:p>
        </p:txBody>
      </p:sp>
    </p:spTree>
    <p:extLst>
      <p:ext uri="{BB962C8B-B14F-4D97-AF65-F5344CB8AC3E}">
        <p14:creationId xmlns:p14="http://schemas.microsoft.com/office/powerpoint/2010/main" val="3675918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want to quickly mention a few things regarding where we have come through the end of 2021 and where we plan to go in 2022.</a:t>
            </a:r>
          </a:p>
          <a:p>
            <a:endParaRPr lang="en-US" dirty="0"/>
          </a:p>
          <a:p>
            <a:r>
              <a:rPr lang="en-US" dirty="0"/>
              <a:t>In 2021 the agency paid almost 1.5 billion dollars on ODOT let projects, while our partners on the local side paid out almost 210 million dollars in 2021, totaling almost 1.7 billion dollars. The bar chart at the bottom gives a breakdown by district.</a:t>
            </a:r>
          </a:p>
          <a:p>
            <a:endParaRPr lang="en-US" dirty="0"/>
          </a:p>
          <a:p>
            <a:r>
              <a:rPr lang="en-US" dirty="0"/>
              <a:t>No surprises here but our urbanized districts round up the top 4 from the ODOT let side with 12, 4, 2, and 6 being the top 4 in 2021.</a:t>
            </a:r>
          </a:p>
          <a:p>
            <a:r>
              <a:rPr lang="en-US" dirty="0"/>
              <a:t>On the LPA side, districts 8, 4, 6 and 7 are the top 4 regarding their respective LPA programs.</a:t>
            </a:r>
          </a:p>
          <a:p>
            <a:endParaRPr lang="en-US" dirty="0"/>
          </a:p>
        </p:txBody>
      </p:sp>
      <p:sp>
        <p:nvSpPr>
          <p:cNvPr id="4" name="Slide Number Placeholder 3"/>
          <p:cNvSpPr>
            <a:spLocks noGrp="1"/>
          </p:cNvSpPr>
          <p:nvPr>
            <p:ph type="sldNum" sz="quarter" idx="5"/>
          </p:nvPr>
        </p:nvSpPr>
        <p:spPr/>
        <p:txBody>
          <a:bodyPr/>
          <a:lstStyle/>
          <a:p>
            <a:fld id="{501D55FC-75F0-4E57-AC18-AB48FE0C463F}" type="slidenum">
              <a:rPr lang="en-US" smtClean="0"/>
              <a:t>2</a:t>
            </a:fld>
            <a:endParaRPr lang="en-US"/>
          </a:p>
        </p:txBody>
      </p:sp>
    </p:spTree>
    <p:extLst>
      <p:ext uri="{BB962C8B-B14F-4D97-AF65-F5344CB8AC3E}">
        <p14:creationId xmlns:p14="http://schemas.microsoft.com/office/powerpoint/2010/main" val="290398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 the ODOT let side In calendar year 2021 ODOT awarded 712 projects for a total of $1.95B (including 9 emergency projects).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 the ODOT let side of things in Calendar Year 2022 we have already awarded 129 projects through the end of February at a value of just over $206 million, we are expecting to award a total of 755 projects valued at $1.61B in calendar year 2022.</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1D55FC-75F0-4E57-AC18-AB48FE0C46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84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From the LPA perspective in 2021 there were 213 projects awarded at a value of just under $280 million.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2022 the LPA program is coming in at about 238 projects at an estimated value of just under $350 million.</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1D55FC-75F0-4E57-AC18-AB48FE0C46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362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Nearly 80% of VECP submittals were approved in 2021, with 14 being submitted and 11 being accepted.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out of 4 structure related were accepted, with 2 of the 3 being accepted were swapping out 3 span bridges to single span.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out of 3 drainage related were accepted.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out of 5 MOT related were accepted.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out of 2 Roadway related were accepted.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Largest Cost Savings w/ time: $1,698,431.17 hard cost + $1,050,000 time savings (D4 3-span to single span bridge)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Largest Cost Savings w/o time: $745,867.91 (D3 reduced phases w/ MOT)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1D55FC-75F0-4E57-AC18-AB48FE0C46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1615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my last slide this morning I wanted to touch briefly on disputes and claims.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Approximately 35 step 2s were heard in 2021, which is on par with the 32 we had in 2020.</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chart shows the last 13 years of claims data and at the bottom are the numbers for 2021.</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had 12 total claims filed, 10 were heard by the Director’s Claims Board (which is significantly higher than the last 10 years), 1 was sent to Alternative Dispute Resolution (non-binding arbitration by a third-party) and 1 was dropped before the DRB meeting.</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12 claim notices received in 2021 is pretty much in line with the recent previous years trend.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had 25 as recently as 2009, and the number dropped considerably to an average of about 10 that we have seen in the last 5 years.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this time I would like to introduce our next speaker and that is Director Marchbanks. The director could not be here today due to being in a previously scheduled meeting in DC. However we have a pre-recorded message to show you all from him.</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01D55FC-75F0-4E57-AC18-AB48FE0C463F}" type="slidenum">
              <a:rPr lang="en-US" smtClean="0"/>
              <a:t>6</a:t>
            </a:fld>
            <a:endParaRPr lang="en-US"/>
          </a:p>
        </p:txBody>
      </p:sp>
    </p:spTree>
    <p:extLst>
      <p:ext uri="{BB962C8B-B14F-4D97-AF65-F5344CB8AC3E}">
        <p14:creationId xmlns:p14="http://schemas.microsoft.com/office/powerpoint/2010/main" val="2054449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59E2CB-06B1-4428-8D29-F2A70DDE4ACB}"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81457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59E2CB-06B1-4428-8D29-F2A70DDE4ACB}"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368720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59E2CB-06B1-4428-8D29-F2A70DDE4ACB}"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332036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3C0002-ED54-4BF8-A015-696FEBA62E1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1076466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C0002-ED54-4BF8-A015-696FEBA62E1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1916550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3C0002-ED54-4BF8-A015-696FEBA62E1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715702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3C0002-ED54-4BF8-A015-696FEBA62E1C}"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34080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3C0002-ED54-4BF8-A015-696FEBA62E1C}"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1139750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C0002-ED54-4BF8-A015-696FEBA62E1C}"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284447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C0002-ED54-4BF8-A015-696FEBA62E1C}"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942802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3C0002-ED54-4BF8-A015-696FEBA62E1C}"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399638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59E2CB-06B1-4428-8D29-F2A70DDE4ACB}"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3408206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3C0002-ED54-4BF8-A015-696FEBA62E1C}"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847125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C0002-ED54-4BF8-A015-696FEBA62E1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630949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C0002-ED54-4BF8-A015-696FEBA62E1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EF12A-0301-40E5-95A1-7D96291F526E}" type="slidenum">
              <a:rPr lang="en-US" smtClean="0"/>
              <a:t>‹#›</a:t>
            </a:fld>
            <a:endParaRPr lang="en-US"/>
          </a:p>
        </p:txBody>
      </p:sp>
    </p:spTree>
    <p:extLst>
      <p:ext uri="{BB962C8B-B14F-4D97-AF65-F5344CB8AC3E}">
        <p14:creationId xmlns:p14="http://schemas.microsoft.com/office/powerpoint/2010/main" val="202774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59E2CB-06B1-4428-8D29-F2A70DDE4ACB}"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413849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59E2CB-06B1-4428-8D29-F2A70DDE4ACB}"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24624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59E2CB-06B1-4428-8D29-F2A70DDE4ACB}"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284581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59E2CB-06B1-4428-8D29-F2A70DDE4ACB}"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364059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9E2CB-06B1-4428-8D29-F2A70DDE4ACB}"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287536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59E2CB-06B1-4428-8D29-F2A70DDE4ACB}"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114920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59E2CB-06B1-4428-8D29-F2A70DDE4ACB}"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B030A-D94B-44E6-9545-EE2A0FF4BC15}" type="slidenum">
              <a:rPr lang="en-US" smtClean="0"/>
              <a:t>‹#›</a:t>
            </a:fld>
            <a:endParaRPr lang="en-US"/>
          </a:p>
        </p:txBody>
      </p:sp>
    </p:spTree>
    <p:extLst>
      <p:ext uri="{BB962C8B-B14F-4D97-AF65-F5344CB8AC3E}">
        <p14:creationId xmlns:p14="http://schemas.microsoft.com/office/powerpoint/2010/main" val="65073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9E2CB-06B1-4428-8D29-F2A70DDE4ACB}" type="datetimeFigureOut">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B030A-D94B-44E6-9545-EE2A0FF4BC15}" type="slidenum">
              <a:rPr lang="en-US" smtClean="0"/>
              <a:t>‹#›</a:t>
            </a:fld>
            <a:endParaRPr lang="en-US"/>
          </a:p>
        </p:txBody>
      </p:sp>
    </p:spTree>
    <p:extLst>
      <p:ext uri="{BB962C8B-B14F-4D97-AF65-F5344CB8AC3E}">
        <p14:creationId xmlns:p14="http://schemas.microsoft.com/office/powerpoint/2010/main" val="4032075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C0002-ED54-4BF8-A015-696FEBA62E1C}" type="datetimeFigureOut">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EF12A-0301-40E5-95A1-7D96291F526E}" type="slidenum">
              <a:rPr lang="en-US" smtClean="0"/>
              <a:t>‹#›</a:t>
            </a:fld>
            <a:endParaRPr lang="en-US"/>
          </a:p>
        </p:txBody>
      </p:sp>
    </p:spTree>
    <p:extLst>
      <p:ext uri="{BB962C8B-B14F-4D97-AF65-F5344CB8AC3E}">
        <p14:creationId xmlns:p14="http://schemas.microsoft.com/office/powerpoint/2010/main" val="29374447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A6A5-5350-40B1-A08C-5F4529DBE6BC}"/>
              </a:ext>
            </a:extLst>
          </p:cNvPr>
          <p:cNvSpPr>
            <a:spLocks noGrp="1"/>
          </p:cNvSpPr>
          <p:nvPr>
            <p:ph type="ctrTitle"/>
          </p:nvPr>
        </p:nvSpPr>
        <p:spPr>
          <a:xfrm>
            <a:off x="1524000" y="3275763"/>
            <a:ext cx="9144000" cy="1048116"/>
          </a:xfrm>
        </p:spPr>
        <p:txBody>
          <a:bodyPr/>
          <a:lstStyle/>
          <a:p>
            <a:r>
              <a:rPr lang="en-US" b="1" dirty="0">
                <a:solidFill>
                  <a:schemeClr val="bg1"/>
                </a:solidFill>
              </a:rPr>
              <a:t>Conaway Conference 2022</a:t>
            </a:r>
            <a:endParaRPr lang="en-US" dirty="0">
              <a:solidFill>
                <a:schemeClr val="bg1"/>
              </a:solidFill>
            </a:endParaRPr>
          </a:p>
        </p:txBody>
      </p:sp>
      <p:sp>
        <p:nvSpPr>
          <p:cNvPr id="3" name="Subtitle 2">
            <a:extLst>
              <a:ext uri="{FF2B5EF4-FFF2-40B4-BE49-F238E27FC236}">
                <a16:creationId xmlns:a16="http://schemas.microsoft.com/office/drawing/2014/main" id="{450427DA-AC96-4892-8E38-5DE04AEF6409}"/>
              </a:ext>
            </a:extLst>
          </p:cNvPr>
          <p:cNvSpPr>
            <a:spLocks noGrp="1"/>
          </p:cNvSpPr>
          <p:nvPr>
            <p:ph type="subTitle" idx="1"/>
          </p:nvPr>
        </p:nvSpPr>
        <p:spPr>
          <a:xfrm>
            <a:off x="1946031" y="4323879"/>
            <a:ext cx="9144000" cy="1201074"/>
          </a:xfrm>
        </p:spPr>
        <p:txBody>
          <a:bodyPr/>
          <a:lstStyle/>
          <a:p>
            <a:pPr algn="l"/>
            <a:r>
              <a:rPr lang="en-US" dirty="0">
                <a:solidFill>
                  <a:schemeClr val="bg1"/>
                </a:solidFill>
              </a:rPr>
              <a:t>Josh Bowman, P.E.</a:t>
            </a:r>
          </a:p>
          <a:p>
            <a:pPr algn="l"/>
            <a:r>
              <a:rPr lang="en-US" dirty="0">
                <a:solidFill>
                  <a:schemeClr val="bg1"/>
                </a:solidFill>
              </a:rPr>
              <a:t>Deputy Director – Division of Construction Management</a:t>
            </a:r>
          </a:p>
          <a:p>
            <a:endParaRPr lang="en-US" dirty="0"/>
          </a:p>
        </p:txBody>
      </p:sp>
    </p:spTree>
    <p:extLst>
      <p:ext uri="{BB962C8B-B14F-4D97-AF65-F5344CB8AC3E}">
        <p14:creationId xmlns:p14="http://schemas.microsoft.com/office/powerpoint/2010/main" val="164082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49875-4876-4FCC-BFCA-75F90A8F07CD}"/>
              </a:ext>
            </a:extLst>
          </p:cNvPr>
          <p:cNvSpPr>
            <a:spLocks noGrp="1"/>
          </p:cNvSpPr>
          <p:nvPr>
            <p:ph type="title"/>
          </p:nvPr>
        </p:nvSpPr>
        <p:spPr>
          <a:xfrm>
            <a:off x="838200" y="109528"/>
            <a:ext cx="10515600" cy="1325563"/>
          </a:xfrm>
        </p:spPr>
        <p:txBody>
          <a:bodyPr/>
          <a:lstStyle/>
          <a:p>
            <a:r>
              <a:rPr lang="en-US" dirty="0">
                <a:latin typeface="Trebuchet MS" panose="020B0603020202020204" pitchFamily="34" charset="0"/>
              </a:rPr>
              <a:t>ODOT Capital Program</a:t>
            </a:r>
          </a:p>
        </p:txBody>
      </p:sp>
      <p:sp>
        <p:nvSpPr>
          <p:cNvPr id="5" name="Content Placeholder 4">
            <a:extLst>
              <a:ext uri="{FF2B5EF4-FFF2-40B4-BE49-F238E27FC236}">
                <a16:creationId xmlns:a16="http://schemas.microsoft.com/office/drawing/2014/main" id="{86495F6C-44CF-4CF2-BCF2-D2EFC99C78BC}"/>
              </a:ext>
            </a:extLst>
          </p:cNvPr>
          <p:cNvSpPr>
            <a:spLocks noGrp="1"/>
          </p:cNvSpPr>
          <p:nvPr>
            <p:ph idx="1"/>
          </p:nvPr>
        </p:nvSpPr>
        <p:spPr>
          <a:xfrm>
            <a:off x="838200" y="1315812"/>
            <a:ext cx="10515600" cy="4351338"/>
          </a:xfrm>
        </p:spPr>
        <p:txBody>
          <a:bodyPr/>
          <a:lstStyle/>
          <a:p>
            <a:pPr marL="0" indent="0">
              <a:buNone/>
            </a:pPr>
            <a:r>
              <a:rPr lang="en-US" dirty="0"/>
              <a:t>2021 Construction Estimates = $1.71B</a:t>
            </a:r>
          </a:p>
        </p:txBody>
      </p:sp>
      <p:graphicFrame>
        <p:nvGraphicFramePr>
          <p:cNvPr id="6" name="Chart 5">
            <a:extLst>
              <a:ext uri="{FF2B5EF4-FFF2-40B4-BE49-F238E27FC236}">
                <a16:creationId xmlns:a16="http://schemas.microsoft.com/office/drawing/2014/main" id="{EEB28217-B4EB-4B8B-B785-06B80F455993}"/>
              </a:ext>
            </a:extLst>
          </p:cNvPr>
          <p:cNvGraphicFramePr>
            <a:graphicFrameLocks/>
          </p:cNvGraphicFramePr>
          <p:nvPr>
            <p:extLst>
              <p:ext uri="{D42A27DB-BD31-4B8C-83A1-F6EECF244321}">
                <p14:modId xmlns:p14="http://schemas.microsoft.com/office/powerpoint/2010/main" val="651187884"/>
              </p:ext>
            </p:extLst>
          </p:nvPr>
        </p:nvGraphicFramePr>
        <p:xfrm>
          <a:off x="4876800" y="1606496"/>
          <a:ext cx="7315200" cy="36450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Table 6">
            <a:extLst>
              <a:ext uri="{FF2B5EF4-FFF2-40B4-BE49-F238E27FC236}">
                <a16:creationId xmlns:a16="http://schemas.microsoft.com/office/drawing/2014/main" id="{E47757C6-2FA7-4B1D-8474-EA7CB32D8C1E}"/>
              </a:ext>
            </a:extLst>
          </p:cNvPr>
          <p:cNvGraphicFramePr>
            <a:graphicFrameLocks noGrp="1"/>
          </p:cNvGraphicFramePr>
          <p:nvPr>
            <p:extLst>
              <p:ext uri="{D42A27DB-BD31-4B8C-83A1-F6EECF244321}">
                <p14:modId xmlns:p14="http://schemas.microsoft.com/office/powerpoint/2010/main" val="1029131346"/>
              </p:ext>
            </p:extLst>
          </p:nvPr>
        </p:nvGraphicFramePr>
        <p:xfrm>
          <a:off x="536388" y="1922383"/>
          <a:ext cx="3807012" cy="3013234"/>
        </p:xfrm>
        <a:graphic>
          <a:graphicData uri="http://schemas.openxmlformats.org/drawingml/2006/table">
            <a:tbl>
              <a:tblPr/>
              <a:tblGrid>
                <a:gridCol w="860950">
                  <a:extLst>
                    <a:ext uri="{9D8B030D-6E8A-4147-A177-3AD203B41FA5}">
                      <a16:colId xmlns:a16="http://schemas.microsoft.com/office/drawing/2014/main" val="4260825014"/>
                    </a:ext>
                  </a:extLst>
                </a:gridCol>
                <a:gridCol w="1547019">
                  <a:extLst>
                    <a:ext uri="{9D8B030D-6E8A-4147-A177-3AD203B41FA5}">
                      <a16:colId xmlns:a16="http://schemas.microsoft.com/office/drawing/2014/main" val="1964757034"/>
                    </a:ext>
                  </a:extLst>
                </a:gridCol>
                <a:gridCol w="1399043">
                  <a:extLst>
                    <a:ext uri="{9D8B030D-6E8A-4147-A177-3AD203B41FA5}">
                      <a16:colId xmlns:a16="http://schemas.microsoft.com/office/drawing/2014/main" val="1770269184"/>
                    </a:ext>
                  </a:extLst>
                </a:gridCol>
              </a:tblGrid>
              <a:tr h="215231">
                <a:tc>
                  <a:txBody>
                    <a:bodyPr/>
                    <a:lstStyle/>
                    <a:p>
                      <a:pPr algn="ctr" fontAlgn="ctr"/>
                      <a:r>
                        <a:rPr lang="en-US" sz="1100" b="1" i="0" u="none" strike="noStrike">
                          <a:solidFill>
                            <a:srgbClr val="000000"/>
                          </a:solidFill>
                          <a:effectLst/>
                          <a:latin typeface="Calibri" panose="020F0502020204030204" pitchFamily="34" charset="0"/>
                        </a:rPr>
                        <a:t>District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a:solidFill>
                            <a:srgbClr val="000000"/>
                          </a:solidFill>
                          <a:effectLst/>
                          <a:latin typeface="Calibri" panose="020F0502020204030204" pitchFamily="34" charset="0"/>
                        </a:rPr>
                        <a:t>ODOT 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a:solidFill>
                            <a:srgbClr val="000000"/>
                          </a:solidFill>
                          <a:effectLst/>
                          <a:latin typeface="Calibri" panose="020F0502020204030204" pitchFamily="34" charset="0"/>
                        </a:rPr>
                        <a:t>Local 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944416209"/>
                  </a:ext>
                </a:extLst>
              </a:tr>
              <a:tr h="215231">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$52,355,013.48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$4,126,190.41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3150209"/>
                  </a:ext>
                </a:extLst>
              </a:tr>
              <a:tr h="215231">
                <a:tc>
                  <a:txBody>
                    <a:bodyPr/>
                    <a:lstStyle/>
                    <a:p>
                      <a:pPr algn="ctr" fontAlgn="ctr"/>
                      <a:r>
                        <a:rPr lang="en-US"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$169,961,993.76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$19,100,373.65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73885307"/>
                  </a:ext>
                </a:extLst>
              </a:tr>
              <a:tr h="215231">
                <a:tc>
                  <a:txBody>
                    <a:bodyPr/>
                    <a:lstStyle/>
                    <a:p>
                      <a:pPr algn="ctr" fontAlgn="ctr"/>
                      <a:r>
                        <a:rPr lang="en-US"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$112,920,800.68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$15,527,284.13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307053"/>
                  </a:ext>
                </a:extLst>
              </a:tr>
              <a:tr h="215231">
                <a:tc>
                  <a:txBody>
                    <a:bodyPr/>
                    <a:lstStyle/>
                    <a:p>
                      <a:pPr algn="ctr" fontAlgn="ctr"/>
                      <a:r>
                        <a:rPr lang="en-US" sz="11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$174,441,064.95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$45,278,161.48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01731849"/>
                  </a:ext>
                </a:extLst>
              </a:tr>
              <a:tr h="215231">
                <a:tc>
                  <a:txBody>
                    <a:bodyPr/>
                    <a:lstStyle/>
                    <a:p>
                      <a:pPr algn="ctr" fontAlgn="ctr"/>
                      <a:r>
                        <a:rPr lang="en-US" sz="11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$83,513,480.48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$7,998,766.09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0675679"/>
                  </a:ext>
                </a:extLst>
              </a:tr>
              <a:tr h="215231">
                <a:tc>
                  <a:txBody>
                    <a:bodyPr/>
                    <a:lstStyle/>
                    <a:p>
                      <a:pPr algn="ctr" fontAlgn="ctr"/>
                      <a:r>
                        <a:rPr lang="en-US"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$166,892,067.23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$31,491,558.90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940148017"/>
                  </a:ext>
                </a:extLst>
              </a:tr>
              <a:tr h="215231">
                <a:tc>
                  <a:txBody>
                    <a:bodyPr/>
                    <a:lstStyle/>
                    <a:p>
                      <a:pPr algn="ctr" fontAlgn="ctr"/>
                      <a:r>
                        <a:rPr lang="en-US"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$114,700,749.39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$31,309,405.83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9659007"/>
                  </a:ext>
                </a:extLst>
              </a:tr>
              <a:tr h="215231">
                <a:tc>
                  <a:txBody>
                    <a:bodyPr/>
                    <a:lstStyle/>
                    <a:p>
                      <a:pPr algn="ctr" fontAlgn="ctr"/>
                      <a:r>
                        <a:rPr lang="en-US" sz="1100" b="0" i="0" u="none" strike="noStrike">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$164,855,629.12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$50,657,933.43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35648300"/>
                  </a:ext>
                </a:extLst>
              </a:tr>
              <a:tr h="215231">
                <a:tc>
                  <a:txBody>
                    <a:bodyPr/>
                    <a:lstStyle/>
                    <a:p>
                      <a:pPr algn="ctr" fontAlgn="ctr"/>
                      <a:r>
                        <a:rPr lang="en-US" sz="1100" b="0" i="0" u="none" strike="noStrike">
                          <a:solidFill>
                            <a:srgbClr val="00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$59,394,414.25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$780,456.13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838695"/>
                  </a:ext>
                </a:extLst>
              </a:tr>
              <a:tr h="215231">
                <a:tc>
                  <a:txBody>
                    <a:bodyPr/>
                    <a:lstStyle/>
                    <a:p>
                      <a:pPr algn="ctr" fontAlgn="ctr"/>
                      <a:r>
                        <a:rPr lang="en-US" sz="11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$83,624,917.91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$10,279,013.03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41743821"/>
                  </a:ext>
                </a:extLst>
              </a:tr>
              <a:tr h="215231">
                <a:tc>
                  <a:txBody>
                    <a:bodyPr/>
                    <a:lstStyle/>
                    <a:p>
                      <a:pPr algn="ctr" fontAlgn="ctr"/>
                      <a:r>
                        <a:rPr lang="en-US" sz="11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$70,748,944.98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$6,804,827.05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4249092"/>
                  </a:ext>
                </a:extLst>
              </a:tr>
              <a:tr h="215231">
                <a:tc>
                  <a:txBody>
                    <a:bodyPr/>
                    <a:lstStyle/>
                    <a:p>
                      <a:pPr algn="ctr" fontAlgn="ctr"/>
                      <a:r>
                        <a:rPr lang="en-US"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$208,896,588.17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$27,657,666.45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78469149"/>
                  </a:ext>
                </a:extLst>
              </a:tr>
              <a:tr h="215231">
                <a:tc>
                  <a:txBody>
                    <a:bodyPr/>
                    <a:lstStyle/>
                    <a:p>
                      <a:pPr algn="ctr" fontAlgn="ctr"/>
                      <a:r>
                        <a:rPr lang="en-US" sz="1100" b="0"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$1,462,305,664.40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solidFill>
                            <a:srgbClr val="000000"/>
                          </a:solidFill>
                          <a:effectLst/>
                          <a:latin typeface="Calibri" panose="020F0502020204030204" pitchFamily="34" charset="0"/>
                        </a:rPr>
                        <a:t>$251,011,636.55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8991046"/>
                  </a:ext>
                </a:extLst>
              </a:tr>
            </a:tbl>
          </a:graphicData>
        </a:graphic>
      </p:graphicFrame>
    </p:spTree>
    <p:extLst>
      <p:ext uri="{BB962C8B-B14F-4D97-AF65-F5344CB8AC3E}">
        <p14:creationId xmlns:p14="http://schemas.microsoft.com/office/powerpoint/2010/main" val="100043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49875-4876-4FCC-BFCA-75F90A8F07CD}"/>
              </a:ext>
            </a:extLst>
          </p:cNvPr>
          <p:cNvSpPr>
            <a:spLocks noGrp="1"/>
          </p:cNvSpPr>
          <p:nvPr>
            <p:ph type="title"/>
          </p:nvPr>
        </p:nvSpPr>
        <p:spPr>
          <a:xfrm>
            <a:off x="838200" y="109528"/>
            <a:ext cx="10515600" cy="1325563"/>
          </a:xfrm>
        </p:spPr>
        <p:txBody>
          <a:bodyPr/>
          <a:lstStyle/>
          <a:p>
            <a:r>
              <a:rPr lang="en-US" dirty="0">
                <a:latin typeface="Trebuchet MS" panose="020B0603020202020204" pitchFamily="34" charset="0"/>
              </a:rPr>
              <a:t>ODOT – 2021 &amp; 2022 Projects</a:t>
            </a:r>
          </a:p>
        </p:txBody>
      </p:sp>
      <p:sp>
        <p:nvSpPr>
          <p:cNvPr id="3" name="Content Placeholder 2">
            <a:extLst>
              <a:ext uri="{FF2B5EF4-FFF2-40B4-BE49-F238E27FC236}">
                <a16:creationId xmlns:a16="http://schemas.microsoft.com/office/drawing/2014/main" id="{5F0A7131-7384-4A84-B7D7-108B8A024313}"/>
              </a:ext>
            </a:extLst>
          </p:cNvPr>
          <p:cNvSpPr>
            <a:spLocks noGrp="1"/>
          </p:cNvSpPr>
          <p:nvPr>
            <p:ph idx="1"/>
          </p:nvPr>
        </p:nvSpPr>
        <p:spPr>
          <a:xfrm>
            <a:off x="838200" y="1339488"/>
            <a:ext cx="10515600" cy="4351338"/>
          </a:xfrm>
        </p:spPr>
        <p:txBody>
          <a:bodyPr/>
          <a:lstStyle/>
          <a:p>
            <a:pPr marL="0" indent="0">
              <a:buNone/>
            </a:pPr>
            <a:r>
              <a:rPr lang="en-US" sz="3600" b="1" u="sng" dirty="0"/>
              <a:t>CY 2021</a:t>
            </a:r>
          </a:p>
          <a:p>
            <a:r>
              <a:rPr lang="en-US" b="1" dirty="0"/>
              <a:t>712 Projects </a:t>
            </a:r>
            <a:r>
              <a:rPr lang="en-US" dirty="0"/>
              <a:t>Awarded for a Total of </a:t>
            </a:r>
            <a:r>
              <a:rPr lang="en-US" b="1" dirty="0"/>
              <a:t>$1.95B</a:t>
            </a:r>
          </a:p>
          <a:p>
            <a:pPr lvl="1"/>
            <a:r>
              <a:rPr lang="en-US" dirty="0"/>
              <a:t>9 Emergencies - $5.43M</a:t>
            </a:r>
          </a:p>
          <a:p>
            <a:pPr marL="0" indent="0">
              <a:buNone/>
            </a:pPr>
            <a:endParaRPr lang="en-US" b="1" dirty="0"/>
          </a:p>
          <a:p>
            <a:pPr marL="0" indent="0">
              <a:buNone/>
            </a:pPr>
            <a:r>
              <a:rPr lang="en-US" sz="3600" b="1" u="sng" dirty="0"/>
              <a:t>CY 2022</a:t>
            </a:r>
          </a:p>
          <a:p>
            <a:r>
              <a:rPr lang="en-US" dirty="0"/>
              <a:t>129 Projects Awarded for a Total of $201M</a:t>
            </a:r>
          </a:p>
          <a:p>
            <a:r>
              <a:rPr lang="en-US" dirty="0"/>
              <a:t>Remaining: 570 Projects for a Total of $1.40B</a:t>
            </a:r>
          </a:p>
          <a:p>
            <a:r>
              <a:rPr lang="en-US" b="1" dirty="0"/>
              <a:t>Projected: 699 Projects for a Total of $1.6B</a:t>
            </a:r>
          </a:p>
        </p:txBody>
      </p:sp>
    </p:spTree>
    <p:extLst>
      <p:ext uri="{BB962C8B-B14F-4D97-AF65-F5344CB8AC3E}">
        <p14:creationId xmlns:p14="http://schemas.microsoft.com/office/powerpoint/2010/main" val="785919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49875-4876-4FCC-BFCA-75F90A8F07CD}"/>
              </a:ext>
            </a:extLst>
          </p:cNvPr>
          <p:cNvSpPr>
            <a:spLocks noGrp="1"/>
          </p:cNvSpPr>
          <p:nvPr>
            <p:ph type="title"/>
          </p:nvPr>
        </p:nvSpPr>
        <p:spPr>
          <a:xfrm>
            <a:off x="838200" y="109528"/>
            <a:ext cx="10515600" cy="1325563"/>
          </a:xfrm>
        </p:spPr>
        <p:txBody>
          <a:bodyPr/>
          <a:lstStyle/>
          <a:p>
            <a:r>
              <a:rPr lang="en-US" dirty="0">
                <a:latin typeface="Trebuchet MS" panose="020B0603020202020204" pitchFamily="34" charset="0"/>
              </a:rPr>
              <a:t>ODOT – LPA Local-Let Projects</a:t>
            </a:r>
          </a:p>
        </p:txBody>
      </p:sp>
      <p:sp>
        <p:nvSpPr>
          <p:cNvPr id="3" name="Content Placeholder 2">
            <a:extLst>
              <a:ext uri="{FF2B5EF4-FFF2-40B4-BE49-F238E27FC236}">
                <a16:creationId xmlns:a16="http://schemas.microsoft.com/office/drawing/2014/main" id="{5F0A7131-7384-4A84-B7D7-108B8A024313}"/>
              </a:ext>
            </a:extLst>
          </p:cNvPr>
          <p:cNvSpPr>
            <a:spLocks noGrp="1"/>
          </p:cNvSpPr>
          <p:nvPr>
            <p:ph idx="1"/>
          </p:nvPr>
        </p:nvSpPr>
        <p:spPr/>
        <p:txBody>
          <a:bodyPr/>
          <a:lstStyle/>
          <a:p>
            <a:pPr marL="0" indent="0">
              <a:buNone/>
            </a:pPr>
            <a:r>
              <a:rPr lang="en-US" sz="3600" b="1" u="sng" dirty="0"/>
              <a:t>FY 2021</a:t>
            </a:r>
          </a:p>
          <a:p>
            <a:r>
              <a:rPr lang="en-US" b="1" dirty="0"/>
              <a:t>213 Projects Awarded for a Total of $278,732,550</a:t>
            </a:r>
          </a:p>
          <a:p>
            <a:pPr marL="0" indent="0">
              <a:buNone/>
            </a:pPr>
            <a:endParaRPr lang="en-US" b="1" dirty="0"/>
          </a:p>
          <a:p>
            <a:pPr marL="0" indent="0">
              <a:buNone/>
            </a:pPr>
            <a:r>
              <a:rPr lang="en-US" sz="3600" b="1" u="sng" dirty="0"/>
              <a:t>FY 2022</a:t>
            </a:r>
          </a:p>
          <a:p>
            <a:r>
              <a:rPr lang="en-US" b="1" dirty="0"/>
              <a:t>Projected 238 Projects for a Total of $348,357,138</a:t>
            </a:r>
          </a:p>
        </p:txBody>
      </p:sp>
    </p:spTree>
    <p:extLst>
      <p:ext uri="{BB962C8B-B14F-4D97-AF65-F5344CB8AC3E}">
        <p14:creationId xmlns:p14="http://schemas.microsoft.com/office/powerpoint/2010/main" val="343596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49875-4876-4FCC-BFCA-75F90A8F07CD}"/>
              </a:ext>
            </a:extLst>
          </p:cNvPr>
          <p:cNvSpPr>
            <a:spLocks noGrp="1"/>
          </p:cNvSpPr>
          <p:nvPr>
            <p:ph type="title"/>
          </p:nvPr>
        </p:nvSpPr>
        <p:spPr>
          <a:xfrm>
            <a:off x="838200" y="109528"/>
            <a:ext cx="10515600" cy="1325563"/>
          </a:xfrm>
        </p:spPr>
        <p:txBody>
          <a:bodyPr/>
          <a:lstStyle/>
          <a:p>
            <a:pPr algn="ctr"/>
            <a:r>
              <a:rPr lang="en-US" dirty="0">
                <a:latin typeface="Trebuchet MS" panose="020B0603020202020204" pitchFamily="34" charset="0"/>
              </a:rPr>
              <a:t>Value Engineering Change Proposals</a:t>
            </a:r>
          </a:p>
        </p:txBody>
      </p:sp>
      <p:pic>
        <p:nvPicPr>
          <p:cNvPr id="14" name="Picture 13">
            <a:extLst>
              <a:ext uri="{FF2B5EF4-FFF2-40B4-BE49-F238E27FC236}">
                <a16:creationId xmlns:a16="http://schemas.microsoft.com/office/drawing/2014/main" id="{228E13AE-FB3C-4DD8-9CD8-E17D5D423E9E}"/>
              </a:ext>
            </a:extLst>
          </p:cNvPr>
          <p:cNvPicPr>
            <a:picLocks noChangeAspect="1"/>
          </p:cNvPicPr>
          <p:nvPr/>
        </p:nvPicPr>
        <p:blipFill>
          <a:blip r:embed="rId4"/>
          <a:stretch>
            <a:fillRect/>
          </a:stretch>
        </p:blipFill>
        <p:spPr>
          <a:xfrm>
            <a:off x="1386795" y="1495220"/>
            <a:ext cx="9418409" cy="3867560"/>
          </a:xfrm>
          <a:prstGeom prst="rect">
            <a:avLst/>
          </a:prstGeom>
        </p:spPr>
      </p:pic>
    </p:spTree>
    <p:extLst>
      <p:ext uri="{BB962C8B-B14F-4D97-AF65-F5344CB8AC3E}">
        <p14:creationId xmlns:p14="http://schemas.microsoft.com/office/powerpoint/2010/main" val="386010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49875-4876-4FCC-BFCA-75F90A8F07CD}"/>
              </a:ext>
            </a:extLst>
          </p:cNvPr>
          <p:cNvSpPr>
            <a:spLocks noGrp="1"/>
          </p:cNvSpPr>
          <p:nvPr>
            <p:ph type="title"/>
          </p:nvPr>
        </p:nvSpPr>
        <p:spPr>
          <a:xfrm>
            <a:off x="838199" y="109528"/>
            <a:ext cx="10515600" cy="1325563"/>
          </a:xfrm>
        </p:spPr>
        <p:txBody>
          <a:bodyPr/>
          <a:lstStyle/>
          <a:p>
            <a:pPr algn="ctr"/>
            <a:r>
              <a:rPr lang="en-US" dirty="0">
                <a:latin typeface="Trebuchet MS" panose="020B0603020202020204" pitchFamily="34" charset="0"/>
              </a:rPr>
              <a:t>ODOT 2021 Claims</a:t>
            </a:r>
          </a:p>
        </p:txBody>
      </p:sp>
      <p:graphicFrame>
        <p:nvGraphicFramePr>
          <p:cNvPr id="6" name="Content Placeholder 1">
            <a:extLst>
              <a:ext uri="{FF2B5EF4-FFF2-40B4-BE49-F238E27FC236}">
                <a16:creationId xmlns:a16="http://schemas.microsoft.com/office/drawing/2014/main" id="{C2960EF7-B709-459A-A57D-05A92F5C2C6B}"/>
              </a:ext>
            </a:extLst>
          </p:cNvPr>
          <p:cNvGraphicFramePr>
            <a:graphicFrameLocks noGrp="1"/>
          </p:cNvGraphicFramePr>
          <p:nvPr>
            <p:ph idx="1"/>
            <p:extLst>
              <p:ext uri="{D42A27DB-BD31-4B8C-83A1-F6EECF244321}">
                <p14:modId xmlns:p14="http://schemas.microsoft.com/office/powerpoint/2010/main" val="4026095233"/>
              </p:ext>
            </p:extLst>
          </p:nvPr>
        </p:nvGraphicFramePr>
        <p:xfrm>
          <a:off x="2687957" y="1209490"/>
          <a:ext cx="6816085" cy="4439020"/>
        </p:xfrm>
        <a:graphic>
          <a:graphicData uri="http://schemas.openxmlformats.org/drawingml/2006/table">
            <a:tbl>
              <a:tblPr>
                <a:tableStyleId>{8A107856-5554-42FB-B03E-39F5DBC370BA}</a:tableStyleId>
              </a:tblPr>
              <a:tblGrid>
                <a:gridCol w="1363217">
                  <a:extLst>
                    <a:ext uri="{9D8B030D-6E8A-4147-A177-3AD203B41FA5}">
                      <a16:colId xmlns:a16="http://schemas.microsoft.com/office/drawing/2014/main" val="2907130463"/>
                    </a:ext>
                  </a:extLst>
                </a:gridCol>
                <a:gridCol w="1363217">
                  <a:extLst>
                    <a:ext uri="{9D8B030D-6E8A-4147-A177-3AD203B41FA5}">
                      <a16:colId xmlns:a16="http://schemas.microsoft.com/office/drawing/2014/main" val="1157999511"/>
                    </a:ext>
                  </a:extLst>
                </a:gridCol>
                <a:gridCol w="1363217">
                  <a:extLst>
                    <a:ext uri="{9D8B030D-6E8A-4147-A177-3AD203B41FA5}">
                      <a16:colId xmlns:a16="http://schemas.microsoft.com/office/drawing/2014/main" val="1456566975"/>
                    </a:ext>
                  </a:extLst>
                </a:gridCol>
                <a:gridCol w="1363217">
                  <a:extLst>
                    <a:ext uri="{9D8B030D-6E8A-4147-A177-3AD203B41FA5}">
                      <a16:colId xmlns:a16="http://schemas.microsoft.com/office/drawing/2014/main" val="1508602310"/>
                    </a:ext>
                  </a:extLst>
                </a:gridCol>
                <a:gridCol w="1363217">
                  <a:extLst>
                    <a:ext uri="{9D8B030D-6E8A-4147-A177-3AD203B41FA5}">
                      <a16:colId xmlns:a16="http://schemas.microsoft.com/office/drawing/2014/main" val="3332661739"/>
                    </a:ext>
                  </a:extLst>
                </a:gridCol>
              </a:tblGrid>
              <a:tr h="752743">
                <a:tc>
                  <a:txBody>
                    <a:bodyPr/>
                    <a:lstStyle/>
                    <a:p>
                      <a:pPr algn="ctr" fontAlgn="ctr"/>
                      <a:r>
                        <a:rPr lang="en-US" sz="1600" b="1" u="none" strike="noStrike" dirty="0">
                          <a:effectLst/>
                        </a:rPr>
                        <a:t>Year</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a:effectLst/>
                        </a:rPr>
                        <a:t>Total # of Claims</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a:effectLst/>
                        </a:rPr>
                        <a:t># Heard by DCB</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a:effectLst/>
                        </a:rPr>
                        <a:t># Heard by ADR</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a:effectLst/>
                        </a:rPr>
                        <a:t># Dropped or Settled</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45292440"/>
                  </a:ext>
                </a:extLst>
              </a:tr>
              <a:tr h="279830">
                <a:tc>
                  <a:txBody>
                    <a:bodyPr/>
                    <a:lstStyle/>
                    <a:p>
                      <a:pPr algn="ctr" fontAlgn="b"/>
                      <a:r>
                        <a:rPr lang="en-US" sz="1600" u="none" strike="noStrike" dirty="0">
                          <a:effectLst/>
                        </a:rPr>
                        <a:t>2009</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25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44586338"/>
                  </a:ext>
                </a:extLst>
              </a:tr>
              <a:tr h="279830">
                <a:tc>
                  <a:txBody>
                    <a:bodyPr/>
                    <a:lstStyle/>
                    <a:p>
                      <a:pPr algn="ctr" fontAlgn="b"/>
                      <a:r>
                        <a:rPr lang="en-US" sz="1600" u="none" strike="noStrike">
                          <a:effectLst/>
                        </a:rPr>
                        <a:t>2010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30194255"/>
                  </a:ext>
                </a:extLst>
              </a:tr>
              <a:tr h="279830">
                <a:tc>
                  <a:txBody>
                    <a:bodyPr/>
                    <a:lstStyle/>
                    <a:p>
                      <a:pPr algn="ctr" fontAlgn="b"/>
                      <a:r>
                        <a:rPr lang="en-US" sz="1600" u="none" strike="noStrike">
                          <a:effectLst/>
                        </a:rPr>
                        <a:t>2011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11</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7160882"/>
                  </a:ext>
                </a:extLst>
              </a:tr>
              <a:tr h="279830">
                <a:tc>
                  <a:txBody>
                    <a:bodyPr/>
                    <a:lstStyle/>
                    <a:p>
                      <a:pPr algn="ctr" fontAlgn="b"/>
                      <a:r>
                        <a:rPr lang="en-US" sz="1600" u="none" strike="noStrike">
                          <a:effectLst/>
                        </a:rPr>
                        <a:t>2012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92025153"/>
                  </a:ext>
                </a:extLst>
              </a:tr>
              <a:tr h="279830">
                <a:tc>
                  <a:txBody>
                    <a:bodyPr/>
                    <a:lstStyle/>
                    <a:p>
                      <a:pPr algn="ctr" fontAlgn="b"/>
                      <a:r>
                        <a:rPr lang="en-US" sz="1600" u="none" strike="noStrike">
                          <a:effectLst/>
                        </a:rPr>
                        <a:t>2013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12</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40294151"/>
                  </a:ext>
                </a:extLst>
              </a:tr>
              <a:tr h="279830">
                <a:tc>
                  <a:txBody>
                    <a:bodyPr/>
                    <a:lstStyle/>
                    <a:p>
                      <a:pPr algn="ctr" fontAlgn="b"/>
                      <a:r>
                        <a:rPr lang="en-US" sz="1600" u="none" strike="noStrike">
                          <a:effectLst/>
                        </a:rPr>
                        <a:t>2014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3122918"/>
                  </a:ext>
                </a:extLst>
              </a:tr>
              <a:tr h="279830">
                <a:tc>
                  <a:txBody>
                    <a:bodyPr/>
                    <a:lstStyle/>
                    <a:p>
                      <a:pPr algn="ctr" fontAlgn="b"/>
                      <a:r>
                        <a:rPr lang="en-US" sz="1600" u="none" strike="noStrike" dirty="0">
                          <a:effectLst/>
                        </a:rPr>
                        <a:t>2015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80740948"/>
                  </a:ext>
                </a:extLst>
              </a:tr>
              <a:tr h="279830">
                <a:tc>
                  <a:txBody>
                    <a:bodyPr/>
                    <a:lstStyle/>
                    <a:p>
                      <a:pPr algn="ctr" fontAlgn="b"/>
                      <a:r>
                        <a:rPr lang="en-US" sz="1600" u="none" strike="noStrike">
                          <a:effectLst/>
                        </a:rPr>
                        <a:t>2016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31491794"/>
                  </a:ext>
                </a:extLst>
              </a:tr>
              <a:tr h="279830">
                <a:tc>
                  <a:txBody>
                    <a:bodyPr/>
                    <a:lstStyle/>
                    <a:p>
                      <a:pPr algn="ctr" fontAlgn="b"/>
                      <a:r>
                        <a:rPr lang="en-US" sz="1600" u="none" strike="noStrike">
                          <a:effectLst/>
                        </a:rPr>
                        <a:t>2017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8864736"/>
                  </a:ext>
                </a:extLst>
              </a:tr>
              <a:tr h="279830">
                <a:tc>
                  <a:txBody>
                    <a:bodyPr/>
                    <a:lstStyle/>
                    <a:p>
                      <a:pPr algn="ctr" fontAlgn="b"/>
                      <a:r>
                        <a:rPr lang="en-US" sz="1600" u="none" strike="noStrike">
                          <a:effectLst/>
                        </a:rPr>
                        <a:t>2018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74056019"/>
                  </a:ext>
                </a:extLst>
              </a:tr>
              <a:tr h="279830">
                <a:tc>
                  <a:txBody>
                    <a:bodyPr/>
                    <a:lstStyle/>
                    <a:p>
                      <a:pPr algn="ctr" fontAlgn="b"/>
                      <a:r>
                        <a:rPr lang="en-US" sz="1600" u="none" strike="noStrike">
                          <a:effectLst/>
                        </a:rPr>
                        <a:t>2019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66824175"/>
                  </a:ext>
                </a:extLst>
              </a:tr>
              <a:tr h="293822">
                <a:tc>
                  <a:txBody>
                    <a:bodyPr/>
                    <a:lstStyle/>
                    <a:p>
                      <a:pPr algn="ctr" fontAlgn="b"/>
                      <a:r>
                        <a:rPr lang="en-US" sz="1600" u="none" strike="noStrike">
                          <a:effectLst/>
                        </a:rPr>
                        <a:t>2020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98707230"/>
                  </a:ext>
                </a:extLst>
              </a:tr>
              <a:tr h="293822">
                <a:tc>
                  <a:txBody>
                    <a:bodyPr/>
                    <a:lstStyle/>
                    <a:p>
                      <a:pPr algn="ctr" fontAlgn="b"/>
                      <a:r>
                        <a:rPr lang="en-US" sz="2000" b="1" u="none" strike="noStrike" dirty="0">
                          <a:effectLst/>
                        </a:rPr>
                        <a:t>2021</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effectLst/>
                        </a:rPr>
                        <a:t>12</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effectLst/>
                        </a:rPr>
                        <a:t>10</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effectLst/>
                        </a:rPr>
                        <a:t>1</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effectLst/>
                        </a:rPr>
                        <a:t>1</a:t>
                      </a:r>
                      <a:endParaRPr lang="en-US"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06749642"/>
                  </a:ext>
                </a:extLst>
              </a:tr>
            </a:tbl>
          </a:graphicData>
        </a:graphic>
      </p:graphicFrame>
    </p:spTree>
    <p:extLst>
      <p:ext uri="{BB962C8B-B14F-4D97-AF65-F5344CB8AC3E}">
        <p14:creationId xmlns:p14="http://schemas.microsoft.com/office/powerpoint/2010/main" val="3865131309"/>
      </p:ext>
    </p:extLst>
  </p:cSld>
  <p:clrMapOvr>
    <a:masterClrMapping/>
  </p:clrMapOvr>
</p:sld>
</file>

<file path=ppt/theme/theme1.xml><?xml version="1.0" encoding="utf-8"?>
<a:theme xmlns:a="http://schemas.openxmlformats.org/drawingml/2006/main" name="2021 CONAWAY CONF PowerPoint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 CONAWAY CONF PowerPoint Template</Template>
  <TotalTime>1948</TotalTime>
  <Words>853</Words>
  <Application>Microsoft Office PowerPoint</Application>
  <PresentationFormat>Widescreen</PresentationFormat>
  <Paragraphs>175</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Times New Roman</vt:lpstr>
      <vt:lpstr>Trebuchet MS</vt:lpstr>
      <vt:lpstr>2021 CONAWAY CONF PowerPoint Template</vt:lpstr>
      <vt:lpstr>Office Theme</vt:lpstr>
      <vt:lpstr>Conaway Conference 2022</vt:lpstr>
      <vt:lpstr>ODOT Capital Program</vt:lpstr>
      <vt:lpstr>ODOT – 2021 &amp; 2022 Projects</vt:lpstr>
      <vt:lpstr>ODOT – LPA Local-Let Projects</vt:lpstr>
      <vt:lpstr>Value Engineering Change Proposals</vt:lpstr>
      <vt:lpstr>ODOT 2021 Claims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 Bishop</dc:creator>
  <cp:lastModifiedBy>Bowman, Joshua</cp:lastModifiedBy>
  <cp:revision>59</cp:revision>
  <dcterms:created xsi:type="dcterms:W3CDTF">2021-01-13T17:32:32Z</dcterms:created>
  <dcterms:modified xsi:type="dcterms:W3CDTF">2022-02-28T20:40:02Z</dcterms:modified>
</cp:coreProperties>
</file>